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1" r:id="rId21"/>
    <p:sldId id="282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E05D-80F5-4201-B6C0-3A37739A4C6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5343-978D-456F-B696-3A0AFFEFB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36_1255687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8763060" cy="4929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Перечень товаров, подлежащих обязательной маркировке в 2019 году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User\Pictures\4c923674608cfe952df030ab008ef7a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571612"/>
            <a:ext cx="3000396" cy="28653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500174"/>
            <a:ext cx="86439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 </a:t>
            </a:r>
            <a:r>
              <a:rPr lang="ru-RU" sz="2400" b="1" dirty="0" smtClean="0">
                <a:solidFill>
                  <a:srgbClr val="7030A0"/>
                </a:solidFill>
              </a:rPr>
              <a:t>01.03.2019 г.</a:t>
            </a:r>
            <a:r>
              <a:rPr lang="ru-RU" sz="2400" dirty="0" smtClean="0"/>
              <a:t>  табачные изделия.</a:t>
            </a:r>
          </a:p>
          <a:p>
            <a:r>
              <a:rPr lang="ru-RU" sz="2400" dirty="0" smtClean="0"/>
              <a:t>С </a:t>
            </a:r>
            <a:r>
              <a:rPr lang="ru-RU" sz="2400" b="1" dirty="0" smtClean="0">
                <a:solidFill>
                  <a:srgbClr val="7030A0"/>
                </a:solidFill>
              </a:rPr>
              <a:t>01.07.2019  г. </a:t>
            </a:r>
            <a:r>
              <a:rPr lang="ru-RU" sz="2400" dirty="0" smtClean="0"/>
              <a:t>обувь. </a:t>
            </a:r>
            <a:endParaRPr lang="ru-RU" sz="2400" dirty="0"/>
          </a:p>
          <a:p>
            <a:r>
              <a:rPr lang="ru-RU" sz="2400" b="1" dirty="0" smtClean="0">
                <a:solidFill>
                  <a:srgbClr val="7030A0"/>
                </a:solidFill>
              </a:rPr>
              <a:t>С  01.12.2019 г.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духи и туалетная вода;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шины и покрышки;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одежда из натуральной</a:t>
            </a:r>
          </a:p>
          <a:p>
            <a:r>
              <a:rPr lang="ru-RU" sz="2400" dirty="0" smtClean="0"/>
              <a:t> или композиционной кожи;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блузки и блузы вязанные женские;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пальто, полупальто, накидки, плащи, куртки, ветровки, штормовки… 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белье постельное, столовое, туалетное и кухонное;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фотокамеры (кроме кинокамер), фотовспышки и лампы-вспышки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С 01.01.2020  г. лекарства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 всех этапах -электронный документооборот (ЭДО)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User\Pictures\shemaimarkirovki_435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Процесс приемки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Принимая партию товара, нужно отсканировать коды маркировки и сверить их с теми, которые указаны в УПД.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Сколько </a:t>
            </a:r>
            <a:r>
              <a:rPr lang="ru-RU" dirty="0" err="1" smtClean="0"/>
              <a:t>штрихкодов</a:t>
            </a:r>
            <a:r>
              <a:rPr lang="ru-RU" dirty="0" smtClean="0"/>
              <a:t> придется отсканировать — зависит от упаковки, в которой пришел товар.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Маркировка наносится как на каждую единицу товара — например, пачку сигарет, — так и на упаковки: паллеты, короба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зак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7929618" cy="520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ред. Федерального закона от 31.12.2017 N 487-ФЗ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</a:t>
            </a:r>
            <a:endParaRPr lang="ru-RU" sz="28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утверждении Правил маркировки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табачной продукции.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500174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Розничная  продажа табачной продукции: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а) регистрация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информационной системе мониторинга –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 с 1 марта 2019 года по 30 июня 2019 года (включительно)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б)  готовность собственных программно-аппаратных средств–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не позднее 21 календ. дня с момента регистрации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в)  тестирование информационного взаимодействия с  информационной системой мониторинга  –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не позднее 2 календарных месяцев с момента готовности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собственных программно-аппаратных средств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г) вносят в информационную систему мониторинга сведения в отношении розничной продажи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с 1 июля 2019 года,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отношении иных операций с табачной продукции –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начиная с 1 июля 2020 года.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C00000"/>
                </a:solidFill>
              </a:rPr>
              <a:t>ПРАВИЛА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маркировки табачной продукции средствами идентификации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«агрегирование» – процесс объединения потребительских упаковок табачной продукции в групповую упаковку и/или транспортную упаковку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«вывод табачной продукции из оборота» – реализация (продажа) маркированной табачной продукции </a:t>
            </a:r>
          </a:p>
          <a:p>
            <a:r>
              <a:rPr lang="ru-RU" dirty="0" smtClean="0"/>
              <a:t>физическому лицу для личного потребления;</a:t>
            </a:r>
          </a:p>
          <a:p>
            <a:r>
              <a:rPr lang="ru-RU" dirty="0" smtClean="0"/>
              <a:t> изъятие (конфискация), утилизация,</a:t>
            </a:r>
          </a:p>
          <a:p>
            <a:r>
              <a:rPr lang="ru-RU" dirty="0" smtClean="0"/>
              <a:t> уничтожение,</a:t>
            </a:r>
          </a:p>
          <a:p>
            <a:r>
              <a:rPr lang="ru-RU" dirty="0" smtClean="0"/>
              <a:t> безвозвратная утрата,</a:t>
            </a:r>
          </a:p>
          <a:p>
            <a:r>
              <a:rPr lang="ru-RU" dirty="0" smtClean="0"/>
              <a:t> отзыв табачной продукции, </a:t>
            </a:r>
          </a:p>
          <a:p>
            <a:r>
              <a:rPr lang="ru-RU" dirty="0" smtClean="0"/>
              <a:t>реализация и продажа табачной продукции, ранее находившейся в обороте на территории Российской Федерации, за пределы Российской Федерации, а также вывод из оборота по иным причинам;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маркировки табачной </a:t>
            </a:r>
            <a:r>
              <a:rPr lang="ru-RU" b="1" dirty="0" smtClean="0">
                <a:solidFill>
                  <a:srgbClr val="C00000"/>
                </a:solidFill>
              </a:rPr>
              <a:t>продукции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ru-RU" dirty="0" smtClean="0"/>
              <a:t> 8. </a:t>
            </a:r>
          </a:p>
          <a:p>
            <a:r>
              <a:rPr lang="ru-RU" dirty="0" smtClean="0"/>
              <a:t>Участник оборота табачной продукции, осуществляющий розничную торговлю, должен иметь:</a:t>
            </a:r>
          </a:p>
          <a:p>
            <a:r>
              <a:rPr lang="ru-RU" dirty="0" smtClean="0"/>
              <a:t>а) УКЭП;</a:t>
            </a:r>
          </a:p>
          <a:p>
            <a:r>
              <a:rPr lang="ru-RU" dirty="0" smtClean="0"/>
              <a:t>б) программно-аппаратный комплекс, обладающий возможностью работы с ЭДО, в том числе в личном кабинете;</a:t>
            </a:r>
          </a:p>
          <a:p>
            <a:r>
              <a:rPr lang="ru-RU" dirty="0" smtClean="0"/>
              <a:t>в) сопряженные с ККТ  сканеры </a:t>
            </a:r>
          </a:p>
          <a:p>
            <a:r>
              <a:rPr lang="ru-RU" dirty="0" smtClean="0"/>
              <a:t>г) заключенное с ОФД соглашение о передаче данных о выводе из оборота (за исключением режим ККТ без ОФД)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маркировки табачной </a:t>
            </a:r>
            <a:r>
              <a:rPr lang="ru-RU" b="1" dirty="0" smtClean="0">
                <a:solidFill>
                  <a:srgbClr val="C00000"/>
                </a:solidFill>
              </a:rPr>
              <a:t>продукции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п. 68</a:t>
            </a:r>
          </a:p>
          <a:p>
            <a:r>
              <a:rPr lang="ru-RU" dirty="0" smtClean="0"/>
              <a:t>	ОФД </a:t>
            </a:r>
            <a:r>
              <a:rPr lang="ru-RU" dirty="0" smtClean="0"/>
              <a:t>ежедневно передает информацию в ИСМ о продаже  (не позднее 24 часов)</a:t>
            </a:r>
          </a:p>
          <a:p>
            <a:r>
              <a:rPr lang="ru-RU" dirty="0" smtClean="0"/>
              <a:t>	В </a:t>
            </a:r>
            <a:r>
              <a:rPr lang="ru-RU" dirty="0" smtClean="0"/>
              <a:t>отсутствие поручения ОФД обязанность по передаче сведений о выводе из оборота с применением ККТ исполняется магазином.</a:t>
            </a:r>
          </a:p>
          <a:p>
            <a:pPr>
              <a:buNone/>
            </a:pPr>
            <a:r>
              <a:rPr lang="ru-RU" dirty="0" smtClean="0"/>
              <a:t>п. </a:t>
            </a:r>
            <a:r>
              <a:rPr lang="ru-RU" dirty="0" smtClean="0"/>
              <a:t>70</a:t>
            </a:r>
          </a:p>
          <a:p>
            <a:r>
              <a:rPr lang="ru-RU" dirty="0" smtClean="0"/>
              <a:t>В случаях применения ККТ без передачи данных в ОФД самостоятельно направляют в ИСМ уведомление о выводе из оборота табачной продукции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маркировки табачной продукции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П. 82</a:t>
            </a:r>
            <a:r>
              <a:rPr lang="ru-RU" dirty="0" smtClean="0"/>
              <a:t>. Для повторного ввода в оборот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Уведомление о восстановлении в обороте табачной продукции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ИНН заявителя;</a:t>
            </a:r>
          </a:p>
          <a:p>
            <a:pPr>
              <a:buNone/>
            </a:pPr>
            <a:r>
              <a:rPr lang="ru-RU" dirty="0" smtClean="0"/>
              <a:t>- реквизиты документа-основания повторного ввода</a:t>
            </a:r>
          </a:p>
          <a:p>
            <a:pPr>
              <a:buNone/>
            </a:pPr>
            <a:r>
              <a:rPr lang="ru-RU" dirty="0" smtClean="0"/>
              <a:t>- причина повторного ввода в оборот табачной продукции:</a:t>
            </a:r>
          </a:p>
          <a:p>
            <a:pPr>
              <a:buNone/>
            </a:pPr>
            <a:r>
              <a:rPr lang="ru-RU" dirty="0" smtClean="0"/>
              <a:t>а) ранее выведенной из оборота путем розничной реализации;</a:t>
            </a:r>
          </a:p>
          <a:p>
            <a:pPr>
              <a:buNone/>
            </a:pPr>
            <a:r>
              <a:rPr lang="ru-RU" dirty="0" smtClean="0"/>
              <a:t>б) конфискованной табачной продукции;</a:t>
            </a:r>
          </a:p>
          <a:p>
            <a:pPr>
              <a:buNone/>
            </a:pPr>
            <a:r>
              <a:rPr lang="ru-RU" dirty="0" smtClean="0"/>
              <a:t>в) при обнаружении излишков;</a:t>
            </a:r>
          </a:p>
          <a:p>
            <a:pPr>
              <a:buNone/>
            </a:pPr>
            <a:r>
              <a:rPr lang="ru-RU" dirty="0" smtClean="0"/>
              <a:t>г) иная причина;</a:t>
            </a:r>
          </a:p>
          <a:p>
            <a:pPr>
              <a:buNone/>
            </a:pPr>
            <a:r>
              <a:rPr lang="ru-RU" dirty="0" smtClean="0"/>
              <a:t>- коды идентификации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d7ab0ce953f395a644d4b8e64351df8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300" r="4300"/>
          <a:stretch>
            <a:fillRect/>
          </a:stretch>
        </p:blipFill>
        <p:spPr>
          <a:xfrm>
            <a:off x="785786" y="612774"/>
            <a:ext cx="7715304" cy="5786479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ред. Федерального закона от 31.12.2017 N 487-ФЗ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400" b="1" dirty="0" smtClean="0"/>
              <a:t>Ст.4.7</a:t>
            </a:r>
            <a:r>
              <a:rPr lang="en-US" sz="3400" b="1" dirty="0" smtClean="0">
                <a:solidFill>
                  <a:srgbClr val="C00000"/>
                </a:solidFill>
              </a:rPr>
              <a:t> </a:t>
            </a:r>
            <a:r>
              <a:rPr lang="ru-RU" sz="3400" b="1" dirty="0" smtClean="0">
                <a:solidFill>
                  <a:srgbClr val="C00000"/>
                </a:solidFill>
              </a:rPr>
              <a:t>Требования </a:t>
            </a:r>
            <a:r>
              <a:rPr lang="ru-RU" sz="3400" b="1" dirty="0" smtClean="0">
                <a:solidFill>
                  <a:srgbClr val="C00000"/>
                </a:solidFill>
              </a:rPr>
              <a:t>к кассовому чеку.</a:t>
            </a:r>
            <a:endParaRPr lang="ru-RU" sz="3400" b="1" dirty="0" smtClean="0"/>
          </a:p>
          <a:p>
            <a:r>
              <a:rPr lang="ru-RU" sz="3400" b="1" dirty="0" smtClean="0"/>
              <a:t>наименование товаров,</a:t>
            </a:r>
          </a:p>
          <a:p>
            <a:pPr>
              <a:buNone/>
            </a:pPr>
            <a:r>
              <a:rPr lang="ru-RU" sz="3400" b="1" dirty="0" smtClean="0"/>
              <a:t> работ, услуг </a:t>
            </a:r>
          </a:p>
          <a:p>
            <a:r>
              <a:rPr lang="ru-RU" sz="3400" b="1" dirty="0" smtClean="0"/>
              <a:t>их количество…………………</a:t>
            </a:r>
          </a:p>
          <a:p>
            <a:endParaRPr lang="ru-RU" sz="3400" b="1" dirty="0" smtClean="0"/>
          </a:p>
          <a:p>
            <a:pPr>
              <a:buNone/>
            </a:pPr>
            <a:r>
              <a:rPr lang="ru-RU" sz="3400" b="1" dirty="0" smtClean="0"/>
              <a:t> </a:t>
            </a:r>
            <a:r>
              <a:rPr lang="ru-RU" sz="3400" b="1" dirty="0" smtClean="0">
                <a:solidFill>
                  <a:srgbClr val="7030A0"/>
                </a:solidFill>
              </a:rPr>
              <a:t>п. 5</a:t>
            </a:r>
            <a:r>
              <a:rPr lang="ru-RU" sz="3400" b="1" dirty="0">
                <a:solidFill>
                  <a:srgbClr val="7030A0"/>
                </a:solidFill>
              </a:rPr>
              <a:t>. Правительство </a:t>
            </a:r>
            <a:r>
              <a:rPr lang="ru-RU" sz="3400" b="1" dirty="0" smtClean="0">
                <a:solidFill>
                  <a:srgbClr val="7030A0"/>
                </a:solidFill>
              </a:rPr>
              <a:t>РФ вправе </a:t>
            </a:r>
            <a:r>
              <a:rPr lang="ru-RU" sz="3400" b="1" dirty="0">
                <a:solidFill>
                  <a:srgbClr val="7030A0"/>
                </a:solidFill>
              </a:rPr>
              <a:t>устанавливать дополнительный обязательный реквизит кассового чека или бланка строгой отчетности </a:t>
            </a:r>
            <a:r>
              <a:rPr lang="ru-RU" sz="3400" b="1" dirty="0" smtClean="0">
                <a:solidFill>
                  <a:srgbClr val="7030A0"/>
                </a:solidFill>
              </a:rPr>
              <a:t>–</a:t>
            </a:r>
          </a:p>
          <a:p>
            <a:pPr>
              <a:buNone/>
            </a:pPr>
            <a:r>
              <a:rPr lang="ru-RU" sz="3400" b="1" dirty="0">
                <a:solidFill>
                  <a:srgbClr val="7030A0"/>
                </a:solidFill>
              </a:rPr>
              <a:t>	</a:t>
            </a:r>
            <a:r>
              <a:rPr lang="ru-RU" sz="3400" b="1" dirty="0" smtClean="0">
                <a:solidFill>
                  <a:srgbClr val="7030A0"/>
                </a:solidFill>
              </a:rPr>
              <a:t> </a:t>
            </a:r>
            <a:r>
              <a:rPr lang="ru-RU" sz="3400" b="1" dirty="0">
                <a:solidFill>
                  <a:srgbClr val="FF0000"/>
                </a:solidFill>
              </a:rPr>
              <a:t>"код товара", </a:t>
            </a:r>
            <a:r>
              <a:rPr lang="ru-RU" sz="3400" b="1" dirty="0">
                <a:solidFill>
                  <a:srgbClr val="7030A0"/>
                </a:solidFill>
              </a:rPr>
              <a:t>определяемый Правительством </a:t>
            </a:r>
            <a:r>
              <a:rPr lang="ru-RU" sz="3400" b="1" dirty="0" smtClean="0">
                <a:solidFill>
                  <a:srgbClr val="7030A0"/>
                </a:solidFill>
              </a:rPr>
              <a:t>РФ </a:t>
            </a:r>
            <a:r>
              <a:rPr lang="ru-RU" sz="3400" b="1" dirty="0">
                <a:solidFill>
                  <a:srgbClr val="7030A0"/>
                </a:solidFill>
              </a:rPr>
              <a:t>и позволяющий идентифицировать товар или код товарной номенклатуры.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Проект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изменений требований к ККТ.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Контрольно-кассовая техника («ККТ-ФН-М») включает две подсистемы:</a:t>
            </a:r>
          </a:p>
          <a:p>
            <a:r>
              <a:rPr lang="ru-RU" dirty="0" smtClean="0"/>
              <a:t>контрольно-кассовую технику с функцией проверки кодов маркировки (ККТ-М) </a:t>
            </a:r>
          </a:p>
          <a:p>
            <a:r>
              <a:rPr lang="ru-RU" dirty="0"/>
              <a:t>и</a:t>
            </a:r>
            <a:r>
              <a:rPr lang="ru-RU" dirty="0" smtClean="0"/>
              <a:t> фискальный накопитель с функцией проверки кодов маркировки «ФН-М».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«ККТ-ФН-М» выполняет следующие функции (операции):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- обеспечивает (при помощи внешнего периферийного оборудования) распознавание кодов маркировки (КМ) маркированных товаров и чтение КМ с печатных изображений и электронных носителей КМ товаров;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 поддерживает два режима контроля выбытия товаров с рынка: разрешительный режим контроля выбытия и уведомительный режим контроля выбытия; </a:t>
            </a:r>
          </a:p>
          <a:p>
            <a:r>
              <a:rPr lang="ru-RU" dirty="0" smtClean="0"/>
              <a:t>- выбор режима контроля выбытия определяется по значению поля </a:t>
            </a:r>
            <a:r>
              <a:rPr lang="ru-RU" dirty="0" err="1" smtClean="0"/>
              <a:t>КИЗ.рк</a:t>
            </a:r>
            <a:r>
              <a:rPr lang="ru-RU" dirty="0" smtClean="0"/>
              <a:t>, установленному в коде маркировки товара;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 в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режиме разрешительного контроля </a:t>
            </a:r>
            <a:r>
              <a:rPr lang="ru-RU" dirty="0" smtClean="0"/>
              <a:t>выбытия «ККТ-ФН-М» должна запрещать включение товарной позиции в кассовый чек, если не прошла успешно хотя бы локальная криптографическая проверка КМ товара;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 в режиме уведомительного контроля </a:t>
            </a:r>
            <a:r>
              <a:rPr lang="ru-RU" dirty="0" smtClean="0"/>
              <a:t>выбытия допускается включение товарной позиции в кассовый чек (с ведома и согласия покупателя) даже в том случае, если все проверки КМ товара дали отрицательный результат;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2000240"/>
            <a:ext cx="9001156" cy="3429024"/>
          </a:xfrm>
        </p:spPr>
        <p:txBody>
          <a:bodyPr>
            <a:normAutofit/>
          </a:bodyPr>
          <a:lstStyle/>
          <a:p>
            <a:pPr algn="ctr"/>
            <a:r>
              <a:rPr lang="ru-RU" sz="5800" b="1" dirty="0" smtClean="0">
                <a:solidFill>
                  <a:srgbClr val="FF0000"/>
                </a:solidFill>
              </a:rPr>
              <a:t>СПАСИБО ЗА ВНИМАНИЕ!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Чернявская Светлана Юрьевна</a:t>
            </a:r>
            <a:br>
              <a:rPr lang="ru-RU" sz="4000" dirty="0" smtClean="0"/>
            </a:br>
            <a:r>
              <a:rPr lang="ru-RU" sz="4000" dirty="0" smtClean="0"/>
              <a:t>Тел. 470-180</a:t>
            </a:r>
            <a:endParaRPr lang="ru-RU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ow-much-will-it-cos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908" r="13908"/>
          <a:stretch>
            <a:fillRect/>
          </a:stretch>
        </p:blipFill>
        <p:spPr>
          <a:xfrm>
            <a:off x="928662" y="642918"/>
            <a:ext cx="7541181" cy="565588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3200" b="1" u="sng" dirty="0" smtClean="0">
                <a:solidFill>
                  <a:srgbClr val="FF0000"/>
                </a:solidFill>
              </a:rPr>
              <a:t>Проект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постановления Правительства РФ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«Об установлении дополнительного обязательного реквизита кассового чека или бланка строгой отчетности»</a:t>
            </a:r>
          </a:p>
          <a:p>
            <a:pPr algn="ctr"/>
            <a:r>
              <a:rPr lang="ru-RU" dirty="0" smtClean="0"/>
              <a:t> (предполагаемый срок вступления в действие — 1 января 2019 г.)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для товаров, </a:t>
            </a:r>
            <a:r>
              <a:rPr lang="ru-RU" sz="2400" b="1" dirty="0" smtClean="0">
                <a:solidFill>
                  <a:srgbClr val="C00000"/>
                </a:solidFill>
              </a:rPr>
              <a:t>маркируемых контрольными (идентификационными) знаками,</a:t>
            </a:r>
            <a:r>
              <a:rPr lang="ru-RU" sz="2400" dirty="0" smtClean="0"/>
              <a:t> будут указывать символы, представленные в средстве идентификации,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для остальных товаров - </a:t>
            </a:r>
            <a:r>
              <a:rPr lang="ru-RU" sz="2400" b="1" dirty="0" smtClean="0">
                <a:solidFill>
                  <a:srgbClr val="C00000"/>
                </a:solidFill>
              </a:rPr>
              <a:t>код ТН ВЭД ЕАЭС.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ИФНС  :  «В настоящее время отсутствует сложившаяся практика использования товарной номенклатуры внешнеэкономической деятельности при розничных продажах….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Поэтому говорить о том, как именно все будет реализовано, пока преждевременно.»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914d891f34cfd564de9377240676b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857364"/>
            <a:ext cx="2782506" cy="20717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66437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В законе 290 ФЗ : Для ИП ПСН, УСН, ЕСХН и ЕНВД наименование товаров, услуг в чеке обязательно  с 1 .02. 2021 г. 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36338"/>
            <a:ext cx="521497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-В проекте не сказано, что делать ИП на </a:t>
            </a:r>
            <a:r>
              <a:rPr lang="ru-RU" sz="2400" b="1" dirty="0" smtClean="0"/>
              <a:t>ЕНВД…. Значит </a:t>
            </a:r>
            <a:r>
              <a:rPr lang="ru-RU" sz="2400" b="1" dirty="0" smtClean="0"/>
              <a:t>ли это, что </a:t>
            </a:r>
            <a:r>
              <a:rPr lang="ru-RU" sz="2400" b="1" dirty="0" err="1" smtClean="0"/>
              <a:t>предприниматели-спецрежимники</a:t>
            </a:r>
            <a:r>
              <a:rPr lang="ru-RU" sz="2400" b="1" dirty="0" smtClean="0"/>
              <a:t> пока могут не печатать реквизит «код товара»?</a:t>
            </a:r>
          </a:p>
          <a:p>
            <a:endParaRPr lang="ru-RU" dirty="0" smtClean="0"/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-ИФНС: «Эту категорию пользователей ККТ изменения не затронут»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— То есть продавцам при реализации маркированных товаров понадобится специальная </a:t>
            </a:r>
            <a:r>
              <a:rPr lang="ru-RU" sz="2400" b="1" dirty="0" err="1" smtClean="0"/>
              <a:t>онлайн-касса</a:t>
            </a:r>
            <a:r>
              <a:rPr lang="ru-RU" sz="2400" b="1" dirty="0" smtClean="0"/>
              <a:t> или новый фискальный накопитель?</a:t>
            </a:r>
          </a:p>
          <a:p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ИФНС:  «Замены контрольно-кассовой техники не потребуется. Предполагается, что для реализации маркированных товаров </a:t>
            </a:r>
            <a:r>
              <a:rPr lang="ru-RU" sz="2400" b="1" u="sng" dirty="0" smtClean="0">
                <a:solidFill>
                  <a:srgbClr val="C00000"/>
                </a:solidFill>
              </a:rPr>
              <a:t>необходим новый фискальный накопитель, однако тем пользователям ККТ, у которых уже есть касса, будет предоставлена возможность доработать с действующими накопителями до окончания срока действия ключа фискального признака</a:t>
            </a:r>
            <a:r>
              <a:rPr lang="ru-RU" sz="2400" b="1" dirty="0" smtClean="0">
                <a:solidFill>
                  <a:srgbClr val="C00000"/>
                </a:solidFill>
              </a:rPr>
              <a:t>.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Возможно, пользователям придется обновить соответствующее программное обеспечение для своей ККТ.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траф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500043"/>
            <a:ext cx="5715040" cy="2211398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15370" cy="22256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- Будут ли штрафовать за отсутствие кода товара в чеке?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ИФНС :« После того как обязанность по указанию в чеке дополнительного реквизита «код товара» начнет действовать, его отсутствие будет расцениваться как нарушение порядка»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Обязательная маркировка товаров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Pictures\04c27bcc9e2711e8b946d7f2dd0cecc9_compressed_v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Федеральный закон от 31.12.2017 №487-ФЗ.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Распоряжение Правительства РФ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от 28.04.2018 г. № 791-р.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маркировка продукции – это нанесение на товар уникального средства идентификации (кода), позволяющего контролирующим органам и конечным покупателям получить исчерпывающую информацию о товаре. </a:t>
            </a:r>
          </a:p>
          <a:p>
            <a:r>
              <a:rPr lang="ru-RU" dirty="0" smtClean="0"/>
              <a:t>Официальное наименование кодов </a:t>
            </a:r>
            <a:r>
              <a:rPr lang="ru-RU" b="1" dirty="0" smtClean="0"/>
              <a:t>- </a:t>
            </a:r>
            <a:r>
              <a:rPr lang="ru-RU" b="1" dirty="0" smtClean="0">
                <a:solidFill>
                  <a:srgbClr val="FF0000"/>
                </a:solidFill>
              </a:rPr>
              <a:t>контрольные идентификационные знаки (</a:t>
            </a:r>
            <a:r>
              <a:rPr lang="ru-RU" b="1" dirty="0" err="1" smtClean="0">
                <a:solidFill>
                  <a:srgbClr val="FF0000"/>
                </a:solidFill>
              </a:rPr>
              <a:t>КиЗ</a:t>
            </a:r>
            <a:r>
              <a:rPr lang="ru-RU" b="1" dirty="0" smtClean="0">
                <a:solidFill>
                  <a:srgbClr val="FF0000"/>
                </a:solidFill>
              </a:rPr>
              <a:t>).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Код маркировки всегда уникален. Не существует двух одинаковых кодов. Причем код используется однократно и после вывода товара из оборота код также уничтожается. Повторное его использование не допускается.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КиЗ</a:t>
            </a:r>
            <a:r>
              <a:rPr lang="ru-RU" b="1" dirty="0">
                <a:solidFill>
                  <a:srgbClr val="7030A0"/>
                </a:solidFill>
              </a:rPr>
              <a:t> состоит из 2 частей - кода идентификации и кода проверки.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5545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err="1" smtClean="0">
                <a:solidFill>
                  <a:srgbClr val="C00000"/>
                </a:solidFill>
              </a:rPr>
              <a:t>КиЗ</a:t>
            </a:r>
            <a:r>
              <a:rPr lang="ru-RU" b="1" dirty="0" smtClean="0">
                <a:solidFill>
                  <a:srgbClr val="C00000"/>
                </a:solidFill>
              </a:rPr>
              <a:t> включает в себя следующую информацию:</a:t>
            </a:r>
          </a:p>
          <a:p>
            <a:r>
              <a:rPr lang="ru-RU" dirty="0" smtClean="0"/>
              <a:t>наименование товара;</a:t>
            </a:r>
          </a:p>
          <a:p>
            <a:r>
              <a:rPr lang="ru-RU" dirty="0" smtClean="0"/>
              <a:t>страна производства;</a:t>
            </a:r>
          </a:p>
          <a:p>
            <a:r>
              <a:rPr lang="ru-RU" dirty="0" smtClean="0"/>
              <a:t>данные производителя;</a:t>
            </a:r>
          </a:p>
          <a:p>
            <a:r>
              <a:rPr lang="ru-RU" dirty="0" smtClean="0"/>
              <a:t>местонахождение производителя;</a:t>
            </a:r>
          </a:p>
          <a:p>
            <a:r>
              <a:rPr lang="ru-RU" dirty="0"/>
              <a:t>б</a:t>
            </a:r>
            <a:r>
              <a:rPr lang="ru-RU" dirty="0" smtClean="0"/>
              <a:t>ренд;</a:t>
            </a:r>
          </a:p>
          <a:p>
            <a:r>
              <a:rPr lang="ru-RU" dirty="0"/>
              <a:t> </a:t>
            </a:r>
            <a:r>
              <a:rPr lang="ru-RU" dirty="0" smtClean="0"/>
              <a:t>«криптографический хвост»</a:t>
            </a:r>
          </a:p>
          <a:p>
            <a:endParaRPr lang="ru-RU" dirty="0"/>
          </a:p>
        </p:txBody>
      </p:sp>
      <p:pic>
        <p:nvPicPr>
          <p:cNvPr id="3074" name="Picture 2" descr="C:\Users\User\Pictures\vidiimarkirovki_15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714884"/>
            <a:ext cx="3214710" cy="1826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654</Words>
  <Application>Microsoft Office PowerPoint</Application>
  <PresentationFormat>Экран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ред. Федерального закона от 31.12.2017 N 487-ФЗ</vt:lpstr>
      <vt:lpstr>Слайд 3</vt:lpstr>
      <vt:lpstr>Слайд 4</vt:lpstr>
      <vt:lpstr>Слайд 5</vt:lpstr>
      <vt:lpstr>Слайд 6</vt:lpstr>
      <vt:lpstr>Обязательная маркировка товаров</vt:lpstr>
      <vt:lpstr>Федеральный закон от 31.12.2017 №487-ФЗ.  Распоряжение Правительства РФ  от 28.04.2018 г. № 791-р.</vt:lpstr>
      <vt:lpstr>КиЗ состоит из 2 частей - кода идентификации и кода проверки.</vt:lpstr>
      <vt:lpstr>Перечень товаров, подлежащих обязательной маркировке в 2019 году</vt:lpstr>
      <vt:lpstr>На всех этапах -электронный документооборот (ЭДО)</vt:lpstr>
      <vt:lpstr>Процесс приемки.</vt:lpstr>
      <vt:lpstr>Слайд 13</vt:lpstr>
      <vt:lpstr>Слайд 14</vt:lpstr>
      <vt:lpstr> ПРАВИЛА маркировки табачной продукции средствами идентификации  </vt:lpstr>
      <vt:lpstr>ПРАВИЛА маркировки табачной продукции</vt:lpstr>
      <vt:lpstr>ПРАВИЛА маркировки табачной продукции</vt:lpstr>
      <vt:lpstr>ПРАВИЛА маркировки табачной продукции</vt:lpstr>
      <vt:lpstr>Слайд 19</vt:lpstr>
      <vt:lpstr>Проект  изменений требований к ККТ.</vt:lpstr>
      <vt:lpstr>«ККТ-ФН-М» выполняет следующие функции (операции):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39</cp:revision>
  <dcterms:created xsi:type="dcterms:W3CDTF">2019-02-04T11:04:12Z</dcterms:created>
  <dcterms:modified xsi:type="dcterms:W3CDTF">2019-02-15T11:24:15Z</dcterms:modified>
</cp:coreProperties>
</file>